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sldIdLst>
    <p:sldId id="284" r:id="rId2"/>
    <p:sldId id="257" r:id="rId3"/>
    <p:sldId id="278" r:id="rId4"/>
    <p:sldId id="289" r:id="rId5"/>
    <p:sldId id="266" r:id="rId6"/>
    <p:sldId id="281" r:id="rId7"/>
    <p:sldId id="282" r:id="rId8"/>
    <p:sldId id="285" r:id="rId9"/>
    <p:sldId id="279" r:id="rId10"/>
    <p:sldId id="283" r:id="rId11"/>
    <p:sldId id="28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992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F07E4E2A-254D-0244-A973-A090A64FD1D9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4E2A-254D-0244-A973-A090A64FD1D9}" type="datetimeFigureOut">
              <a:rPr lang="en-US" smtClean="0"/>
              <a:t>7/15/18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DD5-BA8E-6D40-999C-226712ECCB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4E2A-254D-0244-A973-A090A64FD1D9}" type="datetimeFigureOut">
              <a:rPr lang="en-US" smtClean="0"/>
              <a:t>7/15/18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DD5-BA8E-6D40-999C-226712ECCB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4E2A-254D-0244-A973-A090A64FD1D9}" type="datetimeFigureOut">
              <a:rPr lang="en-US" smtClean="0"/>
              <a:t>7/15/18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DD5-BA8E-6D40-999C-226712ECC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4E2A-254D-0244-A973-A090A64FD1D9}" type="datetimeFigureOut">
              <a:rPr lang="en-US" smtClean="0"/>
              <a:t>7/15/18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DD5-BA8E-6D40-999C-226712ECC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4E2A-254D-0244-A973-A090A64FD1D9}" type="datetimeFigureOut">
              <a:rPr lang="en-US" smtClean="0"/>
              <a:t>7/15/18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DD5-BA8E-6D40-999C-226712ECC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4E2A-254D-0244-A973-A090A64FD1D9}" type="datetimeFigureOut">
              <a:rPr lang="en-US" smtClean="0"/>
              <a:t>7/15/18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DD5-BA8E-6D40-999C-226712ECCBB1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4E2A-254D-0244-A973-A090A64FD1D9}" type="datetimeFigureOut">
              <a:rPr lang="en-US" smtClean="0"/>
              <a:t>7/15/18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DD5-BA8E-6D40-999C-226712ECC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4E2A-254D-0244-A973-A090A64FD1D9}" type="datetimeFigureOut">
              <a:rPr lang="en-US" smtClean="0"/>
              <a:t>7/15/18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DD5-BA8E-6D40-999C-226712ECCBB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4E2A-254D-0244-A973-A090A64FD1D9}" type="datetimeFigureOut">
              <a:rPr lang="en-US" smtClean="0"/>
              <a:t>7/15/18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DD5-BA8E-6D40-999C-226712ECC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4E2A-254D-0244-A973-A090A64FD1D9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DD5-BA8E-6D40-999C-226712ECC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4E2A-254D-0244-A973-A090A64FD1D9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DD5-BA8E-6D40-999C-226712ECC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4E2A-254D-0244-A973-A090A64FD1D9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DD5-BA8E-6D40-999C-226712ECC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F07E4E2A-254D-0244-A973-A090A64FD1D9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88FCFDD5-BA8E-6D40-999C-226712ECCB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4E2A-254D-0244-A973-A090A64FD1D9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DD5-BA8E-6D40-999C-226712ECCB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4E2A-254D-0244-A973-A090A64FD1D9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DD5-BA8E-6D40-999C-226712ECCBB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4E2A-254D-0244-A973-A090A64FD1D9}" type="datetimeFigureOut">
              <a:rPr lang="en-US" smtClean="0"/>
              <a:t>7/15/18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DD5-BA8E-6D40-999C-226712ECC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4E2A-254D-0244-A973-A090A64FD1D9}" type="datetimeFigureOut">
              <a:rPr lang="en-US" smtClean="0"/>
              <a:t>7/15/18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DD5-BA8E-6D40-999C-226712ECCB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4E2A-254D-0244-A973-A090A64FD1D9}" type="datetimeFigureOut">
              <a:rPr lang="en-US" smtClean="0"/>
              <a:t>7/15/18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DD5-BA8E-6D40-999C-226712ECCBB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4E2A-254D-0244-A973-A090A64FD1D9}" type="datetimeFigureOut">
              <a:rPr lang="en-US" smtClean="0"/>
              <a:t>7/15/18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CFDD5-BA8E-6D40-999C-226712ECCB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07E4E2A-254D-0244-A973-A090A64FD1D9}" type="datetimeFigureOut">
              <a:rPr lang="en-US" smtClean="0"/>
              <a:t>7/15/18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88FCFDD5-BA8E-6D40-999C-226712ECCB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72" y="0"/>
            <a:ext cx="526113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542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COLLABORATION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800" dirty="0" smtClean="0"/>
          </a:p>
          <a:p>
            <a:pPr lvl="0"/>
            <a:r>
              <a:rPr lang="en-US" dirty="0" smtClean="0"/>
              <a:t>Thinking </a:t>
            </a:r>
            <a:r>
              <a:rPr lang="en-US" dirty="0"/>
              <a:t>innovatively requires collaborative thinking, drawing from the skills and knowledge of others and not relying solely on oneself.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8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 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69" y="0"/>
            <a:ext cx="5044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9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Innovation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700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 creative, sustainable response </a:t>
            </a:r>
          </a:p>
          <a:p>
            <a:pPr marL="0" indent="0" algn="ctr">
              <a:buNone/>
            </a:pPr>
            <a:r>
              <a:rPr lang="en-US" dirty="0" smtClean="0"/>
              <a:t>to a challenge or problem.</a:t>
            </a:r>
            <a:endParaRPr lang="en-US" dirty="0"/>
          </a:p>
        </p:txBody>
      </p:sp>
      <p:pic>
        <p:nvPicPr>
          <p:cNvPr id="4" name="Picture 3" descr="Ch 4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880"/>
            <a:ext cx="9144000" cy="302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9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Foundation of Innovation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728843"/>
            <a:ext cx="7520940" cy="29516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“…We got (sic) to find a way to make this, fit into the hole for this, using nothing but that.”</a:t>
            </a:r>
            <a:br>
              <a:rPr lang="en-US" dirty="0"/>
            </a:b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=C2YZnTL596Q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705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800" dirty="0"/>
              <a:t>POETIC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9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PEOPLE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endParaRPr lang="en-US" sz="2800" dirty="0" smtClean="0"/>
          </a:p>
          <a:p>
            <a:pPr lvl="0"/>
            <a:r>
              <a:rPr lang="en-US" dirty="0" smtClean="0"/>
              <a:t>Thinking </a:t>
            </a:r>
            <a:r>
              <a:rPr lang="en-US" dirty="0"/>
              <a:t>innovatively requires </a:t>
            </a:r>
            <a:r>
              <a:rPr lang="en-US" dirty="0" smtClean="0"/>
              <a:t>empathy </a:t>
            </a:r>
            <a:r>
              <a:rPr lang="en-US" dirty="0"/>
              <a:t>for those we serve, imagining the world through multiple perspectives</a:t>
            </a:r>
            <a:r>
              <a:rPr lang="en-US" dirty="0" smtClean="0"/>
              <a:t>.</a:t>
            </a:r>
          </a:p>
          <a:p>
            <a:pPr lvl="0"/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195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OPTIMISM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800" dirty="0" smtClean="0"/>
          </a:p>
          <a:p>
            <a:pPr lvl="0"/>
            <a:r>
              <a:rPr lang="en-US" dirty="0" smtClean="0"/>
              <a:t>Thinking </a:t>
            </a:r>
            <a:r>
              <a:rPr lang="en-US" dirty="0"/>
              <a:t>innovatively requires optimistic thinking, knowing that there is at least one breakthrough idea that will be a solution.</a:t>
            </a:r>
          </a:p>
          <a:p>
            <a:pPr lvl="0"/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16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EXPERIMENTATION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sz="2800" dirty="0" smtClean="0"/>
          </a:p>
          <a:p>
            <a:pPr lvl="0"/>
            <a:r>
              <a:rPr lang="en-US" dirty="0" smtClean="0"/>
              <a:t>Thinking </a:t>
            </a:r>
            <a:r>
              <a:rPr lang="en-US" dirty="0"/>
              <a:t>innovatively requires experimentation, or a process of trial and error as we think through various solutions.</a:t>
            </a:r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96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TENSION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Tension is your signal that progress is being made. Rather than avoiding tension, move into the storm.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2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IDEA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Thinking innovatively requires integrating parts of a problem toward a breakthrough innovative solution.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8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349</TotalTime>
  <Words>162</Words>
  <Application>Microsoft Macintosh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Inkwell</vt:lpstr>
      <vt:lpstr>PowerPoint Presentation</vt:lpstr>
      <vt:lpstr>Innovation</vt:lpstr>
      <vt:lpstr>The Foundation of Innovation</vt:lpstr>
      <vt:lpstr>PowerPoint Presentation</vt:lpstr>
      <vt:lpstr>PEOPLE</vt:lpstr>
      <vt:lpstr>OPTIMISM</vt:lpstr>
      <vt:lpstr>EXPERIMENTATION</vt:lpstr>
      <vt:lpstr>TENSION</vt:lpstr>
      <vt:lpstr>IDEA</vt:lpstr>
      <vt:lpstr>COLLABORATION</vt:lpstr>
      <vt:lpstr>PowerPoint Presentation</vt:lpstr>
    </vt:vector>
  </TitlesOfParts>
  <Company>ACDA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Sharp</dc:creator>
  <cp:lastModifiedBy>Tim Sharp</cp:lastModifiedBy>
  <cp:revision>40</cp:revision>
  <dcterms:created xsi:type="dcterms:W3CDTF">2015-09-05T12:01:49Z</dcterms:created>
  <dcterms:modified xsi:type="dcterms:W3CDTF">2018-07-15T20:41:34Z</dcterms:modified>
</cp:coreProperties>
</file>